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97" r:id="rId7"/>
    <p:sldId id="298" r:id="rId8"/>
    <p:sldId id="299" r:id="rId9"/>
    <p:sldId id="300" r:id="rId10"/>
    <p:sldId id="302" r:id="rId11"/>
    <p:sldId id="287" r:id="rId12"/>
    <p:sldId id="304" r:id="rId13"/>
    <p:sldId id="305" r:id="rId14"/>
    <p:sldId id="307" r:id="rId15"/>
    <p:sldId id="290" r:id="rId16"/>
    <p:sldId id="306" r:id="rId17"/>
    <p:sldId id="317" r:id="rId18"/>
    <p:sldId id="318" r:id="rId19"/>
    <p:sldId id="293" r:id="rId20"/>
    <p:sldId id="309" r:id="rId21"/>
    <p:sldId id="311" r:id="rId22"/>
    <p:sldId id="310" r:id="rId23"/>
    <p:sldId id="315" r:id="rId24"/>
    <p:sldId id="291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C3"/>
    <a:srgbClr val="208AEC"/>
    <a:srgbClr val="194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6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AECE4-D632-437F-9C42-22F9B76FE2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9759" y="320340"/>
            <a:ext cx="360671" cy="36067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3589" y="456692"/>
            <a:ext cx="387019" cy="387019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100607" y="843711"/>
            <a:ext cx="1020476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/>
      </p:transition>
    </mc:Choice>
    <mc:Fallback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9f9b6f283c1d477d93e8e68fb48fe656"/>
          <p:cNvPicPr/>
          <p:nvPr/>
        </p:nvPicPr>
        <p:blipFill>
          <a:blip r:embed="rId1"/>
          <a:stretch>
            <a:fillRect/>
          </a:stretch>
        </p:blipFill>
        <p:spPr>
          <a:xfrm>
            <a:off x="-1270" y="1361440"/>
            <a:ext cx="6134400" cy="3924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949075"/>
            <a:chOff x="582996" y="505509"/>
            <a:chExt cx="12856771" cy="594907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163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</a:t>
              </a:r>
              <a:r>
                <a:rPr lang="en-US" altLang="zh-CN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-*</a:t>
              </a: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仪器</a:t>
              </a:r>
              <a:b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申请购置可行性论证</a:t>
              </a:r>
              <a:endPara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8"/>
            <p:cNvGrpSpPr/>
            <p:nvPr/>
          </p:nvGrpSpPr>
          <p:grpSpPr bwMode="auto">
            <a:xfrm>
              <a:off x="6205523" y="4754668"/>
              <a:ext cx="4236420" cy="336867"/>
              <a:chOff x="5" y="0"/>
              <a:chExt cx="6673" cy="530"/>
            </a:xfrm>
          </p:grpSpPr>
          <p:sp>
            <p:nvSpPr>
              <p:cNvPr id="23" name="直接连接符 16"/>
              <p:cNvSpPr>
                <a:spLocks noChangeShapeType="1"/>
              </p:cNvSpPr>
              <p:nvPr/>
            </p:nvSpPr>
            <p:spPr bwMode="auto">
              <a:xfrm>
                <a:off x="1700" y="90"/>
                <a:ext cx="3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直接连接符 17"/>
              <p:cNvSpPr>
                <a:spLocks noChangeShapeType="1"/>
              </p:cNvSpPr>
              <p:nvPr/>
            </p:nvSpPr>
            <p:spPr bwMode="auto">
              <a:xfrm>
                <a:off x="3453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直接连接符 18"/>
              <p:cNvSpPr>
                <a:spLocks noChangeShapeType="1"/>
              </p:cNvSpPr>
              <p:nvPr/>
            </p:nvSpPr>
            <p:spPr bwMode="auto">
              <a:xfrm>
                <a:off x="5221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TextBox 20"/>
              <p:cNvSpPr>
                <a:spLocks noChangeArrowheads="1"/>
              </p:cNvSpPr>
              <p:nvPr/>
            </p:nvSpPr>
            <p:spPr bwMode="auto">
              <a:xfrm>
                <a:off x="5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需求阐述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7" name="TextBox 21"/>
              <p:cNvSpPr>
                <a:spLocks noChangeArrowheads="1"/>
              </p:cNvSpPr>
              <p:nvPr/>
            </p:nvSpPr>
            <p:spPr bwMode="auto">
              <a:xfrm>
                <a:off x="18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调研汇报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8" name="TextBox 22"/>
              <p:cNvSpPr>
                <a:spLocks noChangeArrowheads="1"/>
              </p:cNvSpPr>
              <p:nvPr/>
            </p:nvSpPr>
            <p:spPr bwMode="auto">
              <a:xfrm>
                <a:off x="35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条件配套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9" name="TextBox 23"/>
              <p:cNvSpPr>
                <a:spLocks noChangeArrowheads="1"/>
              </p:cNvSpPr>
              <p:nvPr/>
            </p:nvSpPr>
            <p:spPr bwMode="auto">
              <a:xfrm>
                <a:off x="5221" y="0"/>
                <a:ext cx="1457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效益分析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82996" y="604056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  <a:endParaRPr lang="en-US" altLang="zh-CN" sz="1400" spc="2500" noProof="1" smtClean="0"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0"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3725" y="5537200"/>
            <a:ext cx="10739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汇报人：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日期：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20**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年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月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日</a:t>
            </a:r>
            <a:endParaRPr lang="zh-CN" altLang="en-US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调研品牌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品牌：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型号：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价格：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**万元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主要性能特点：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典型用户：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****大学、****研究院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20" y="2003425"/>
            <a:ext cx="4184650" cy="3334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调研品牌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品牌：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型号：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价格：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**万元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主要性能特点：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典型用户：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****大学、****研究院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7484"/>
          <a:stretch>
            <a:fillRect/>
          </a:stretch>
        </p:blipFill>
        <p:spPr>
          <a:xfrm>
            <a:off x="5808980" y="1974215"/>
            <a:ext cx="4749165" cy="36499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选型理由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4368165" cy="273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功能方面：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***************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功能方面：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*****************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售后方面：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**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***************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03</a:t>
              </a:r>
              <a:endParaRPr lang="de-DE" sz="9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条件配套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场地情况：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校区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楼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房间，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平方米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水、电、空调、环境、地面等情况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</a:t>
            </a:r>
            <a:endParaRPr lang="en-US" altLang="zh-CN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</a:t>
            </a:r>
            <a:endParaRPr sz="20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225"/>
          <a:stretch>
            <a:fillRect/>
          </a:stretch>
        </p:blipFill>
        <p:spPr>
          <a:xfrm>
            <a:off x="6416040" y="1893570"/>
            <a:ext cx="4284345" cy="3071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场地情况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60000"/>
              </a:lnSpc>
              <a:buFont typeface="Wingdings" panose="05000000000000000000" charset="0"/>
              <a:buChar char="n"/>
            </a:pPr>
            <a:r>
              <a:rPr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购置经费情况：</a:t>
            </a:r>
            <a:endParaRPr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6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经费名称****已落实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后期维护经费情况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经费名称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已落实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经费情况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80" y="2085340"/>
            <a:ext cx="4494530" cy="2838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290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人员配备情况及学术背景简介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专职管理人员：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兼职管理人员：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人员情况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45" y="1617980"/>
            <a:ext cx="4800600" cy="4362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04</a:t>
              </a:r>
              <a:endParaRPr lang="de-DE" sz="9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共享计划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预计效益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预计机时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开始使用后，预期达到年平均使用机时达到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小时。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预期的成果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1.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科研方面：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（如：学科建设、研究成果）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2.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教学方面：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（如：专业建设、毕业设计、学生创新、校内培训）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3.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社会服务方面：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（如：产学研合作、横向项目、区域产业）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90" y="2218690"/>
            <a:ext cx="4032885" cy="302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6022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使用承诺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1009142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承诺按照《南通大学仪器设备管理办法》《南通大学大型仪器设备年度考核评价办法》《南通大学仪器设备维修管理实施细则》：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1.所有操作人员均会严格遵守操作规程，保证仪器的健康完好。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2.做好仪器的保养和维护，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做好防潮、防尘、防光、防火、防热、防冻、防震、防爆、防锈、防腐蚀工作，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定期校验技术指标，确保其应有的性能和精密度。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3.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已知晓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连续两年考核不合格，仪器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将会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进行校内调拨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。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4.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已知晓学校维修资助起步年机时为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800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小时以上。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0" y="5081905"/>
            <a:ext cx="4219575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510" y="5081905"/>
            <a:ext cx="3733800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23900"/>
            <a:ext cx="11419443" cy="6134100"/>
            <a:chOff x="0" y="723900"/>
            <a:chExt cx="11419443" cy="6134100"/>
          </a:xfrm>
        </p:grpSpPr>
        <p:sp>
          <p:nvSpPr>
            <p:cNvPr id="5" name="矩形 4"/>
            <p:cNvSpPr/>
            <p:nvPr/>
          </p:nvSpPr>
          <p:spPr>
            <a:xfrm>
              <a:off x="0" y="723900"/>
              <a:ext cx="8286750" cy="61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676400"/>
              <a:ext cx="2190750" cy="518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1446387" y="1666155"/>
              <a:ext cx="2553584" cy="6597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altLang="zh-CN" sz="4000" b="1" dirty="0" smtClean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CO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NTENTS</a:t>
              </a:r>
              <a:endPara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2407248" y="2310994"/>
              <a:ext cx="5586377" cy="85344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大型仪器设备的申购进行科学论证，是为了确保大型仪器设备资源投入的科学性和合理性，避免出现因盲目购置、重复购置、选型不合理等原因导致仪器闲置、利用率不高等现象，充分发挥大型仪器设备在教学、科研和学科建设中作用的必要手段。</a:t>
              </a:r>
              <a:endParaRPr lang="en-US" altLang="zh-CN" sz="9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186516" y="3216849"/>
              <a:ext cx="3771777" cy="2982847"/>
              <a:chOff x="2881716" y="3790950"/>
              <a:chExt cx="4475662" cy="353950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881716" y="3790950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01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需求阐述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2881716" y="4779349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02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调研汇报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881716" y="5767748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03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条件配套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881716" y="6756147"/>
                <a:ext cx="4475662" cy="574306"/>
                <a:chOff x="6953250" y="1332172"/>
                <a:chExt cx="4008412" cy="5143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04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共享计划</a:t>
                  </a:r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rot="16200000">
              <a:off x="10141426" y="4184596"/>
              <a:ext cx="1909264" cy="646769"/>
              <a:chOff x="1545136" y="597226"/>
              <a:chExt cx="1909264" cy="646769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545136" y="597226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545136" y="875695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283" t="10983" r="16667" b="19317"/>
          <a:stretch>
            <a:fillRect/>
          </a:stretch>
        </p:blipFill>
        <p:spPr>
          <a:xfrm>
            <a:off x="10699750" y="5422265"/>
            <a:ext cx="825500" cy="858520"/>
          </a:xfrm>
          <a:prstGeom prst="rect">
            <a:avLst/>
          </a:prstGeom>
        </p:spPr>
      </p:pic>
      <p:pic>
        <p:nvPicPr>
          <p:cNvPr id="4" name="图片 3" descr="bb6c8f4e-80e0-47bb-b5ce-6dd69c1a287f_页面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20" y="3553460"/>
            <a:ext cx="2105660" cy="2978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5133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共享承诺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6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81533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承诺按照《南通大学大型仪器设备开放共享管理办法》，将加入校大仪共享平台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  <a:sym typeface="+mn-ea"/>
              </a:rPr>
              <a:t>（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charset="-128"/>
                <a:ea typeface="Yu Gothic UI Light" panose="020B0300000000000000" charset="-128"/>
                <a:cs typeface="MS Gothic" panose="020B0609070205080204" charset="-128"/>
                <a:sym typeface="+mn-lt"/>
              </a:rPr>
              <a:t>http://yqgx.ntu.edu.cn/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  <a:sym typeface="+mn-lt"/>
              </a:rPr>
              <a:t>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拟开放服务时间：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（如工作日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8:00-17:00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）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开放服务主要机组人员：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拟收费标准：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院内标准：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校内标准：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校外标准：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其他拟共享计划：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（如开放日、科普活动、夏令营等）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635" y="2385695"/>
            <a:ext cx="4296410" cy="3037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5133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共享承诺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26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81533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承诺加入江苏省科技资源统筹服务平台（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lt"/>
              </a:rPr>
              <a:t>https://www.jssic.cn/#/index）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" y="3075305"/>
            <a:ext cx="4403725" cy="2491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177915" y="2085340"/>
            <a:ext cx="515493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承诺加入南通市研发公共服务平台（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lt"/>
              </a:rPr>
              <a:t>http://www.info.net.cn/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lt"/>
              </a:rPr>
              <a:t>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5" y="3075305"/>
            <a:ext cx="3858260" cy="2491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44955"/>
            <a:ext cx="6134400" cy="3740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777625"/>
            <a:chOff x="582996" y="505509"/>
            <a:chExt cx="12856771" cy="577762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感谢诸位观看</a:t>
              </a:r>
              <a:endPara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82996" y="586911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  <a:endParaRPr lang="en-US" altLang="zh-CN" sz="1400" spc="2500" noProof="1" smtClean="0"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0"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6205220" y="3531870"/>
            <a:ext cx="563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FEASIBILITY DEMONSTRATION</a:t>
            </a:r>
            <a:endParaRPr lang="en-US" altLang="zh-CN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3448"/>
            <a:chOff x="563338" y="2442732"/>
            <a:chExt cx="5571259" cy="1673448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01</a:t>
              </a:r>
              <a:endParaRPr lang="de-DE" sz="9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defTabSz="228600"/>
              <a:endParaRPr lang="de-DE" sz="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需求阐述</a:t>
              </a:r>
              <a:endParaRPr lang="zh-CN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仪器名称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预算总额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万元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经费来源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仪器主要管理人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lang="zh-CN" altLang="en-US" sz="2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项目主要负责人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514475"/>
            <a:ext cx="4314825" cy="421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仪器主要性能及技术指标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仪器主要用途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必要性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仪器购置必要性、紧迫性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  <a:endParaRPr lang="zh-CN" alt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60" b="1" dirty="0">
                <a:solidFill>
                  <a:schemeClr val="bg1"/>
                </a:solidFill>
                <a:cs typeface="+mn-ea"/>
                <a:sym typeface="+mn-lt"/>
              </a:rPr>
              <a:t>必要性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330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学校现有同类大仪情况：</a:t>
            </a:r>
            <a:endParaRPr lang="zh-CN" altLang="en-US" sz="2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1.学校现有同类大仪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台，型号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2.所在单位现有同类大仪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台，型号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103745" y="5358765"/>
            <a:ext cx="349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登录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http://yqgx.ntu.edu.cn/</a:t>
            </a:r>
            <a:r>
              <a:rPr lang="zh-CN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查询</a:t>
            </a:r>
            <a:endParaRPr lang="zh-CN" dirty="0">
              <a:solidFill>
                <a:schemeClr val="accent5">
                  <a:lumMod val="75000"/>
                </a:schemeClr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提供查询结果截图</a:t>
            </a:r>
            <a:endParaRPr lang="zh-CN" b="1" dirty="0">
              <a:solidFill>
                <a:schemeClr val="accent5">
                  <a:lumMod val="75000"/>
                </a:schemeClr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7900" y="4164965"/>
            <a:ext cx="5673090" cy="1330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无法使用已有大仪理由：</a:t>
            </a:r>
            <a:endParaRPr lang="zh-CN" altLang="en-US" sz="2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85" y="2413000"/>
            <a:ext cx="391858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wipe dir="r"/>
      </p:transition>
    </mc:Choice>
    <mc:Fallback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02</a:t>
              </a:r>
              <a:endParaRPr lang="de-DE" sz="9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调研情况</a:t>
              </a:r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ISPRING_PRESENTATION_TITLE" val="091304"/>
  <p:tag name="COMMONDATA" val="eyJoZGlkIjoiMzM5NjI1NTg1MjcyZTRmYzFjZDJmYzYyNTQxMTA0MTEifQ=="/>
</p:tagLst>
</file>

<file path=ppt/tags/tag2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5121810131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1912</Words>
  <Application>WPS 演示</Application>
  <PresentationFormat>宽屏</PresentationFormat>
  <Paragraphs>230</Paragraphs>
  <Slides>22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等线</vt:lpstr>
      <vt:lpstr>Calibri</vt:lpstr>
      <vt:lpstr>方正兰亭中黑_GBK</vt:lpstr>
      <vt:lpstr>黑体</vt:lpstr>
      <vt:lpstr>Century Gothic</vt:lpstr>
      <vt:lpstr>微软雅黑 Light</vt:lpstr>
      <vt:lpstr>思源黑体 CN Heavy</vt:lpstr>
      <vt:lpstr>Wingdings</vt:lpstr>
      <vt:lpstr>Arial Unicode MS</vt:lpstr>
      <vt:lpstr>等线 Light</vt:lpstr>
      <vt:lpstr>MS Gothic</vt:lpstr>
      <vt:lpstr>Yu Gothic UI Light</vt:lpstr>
      <vt:lpstr>LilyUPC</vt:lpstr>
      <vt:lpstr>Microsoft Sans Serif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南通大学</dc:creator>
  <dc:description>http://www.ypppt.com/</dc:description>
  <cp:lastModifiedBy>admin</cp:lastModifiedBy>
  <cp:revision>52</cp:revision>
  <dcterms:created xsi:type="dcterms:W3CDTF">2017-09-08T08:49:00Z</dcterms:created>
  <dcterms:modified xsi:type="dcterms:W3CDTF">2022-06-07T01:54:02Z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89A196C521CA41819F77ADE14FC4E25F</vt:lpwstr>
  </property>
</Properties>
</file>